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8" r:id="rId3"/>
  </p:sldMasterIdLst>
  <p:notesMasterIdLst>
    <p:notesMasterId r:id="rId5"/>
  </p:notesMasterIdLst>
  <p:handoutMasterIdLst>
    <p:handoutMasterId r:id="rId41"/>
  </p:handoutMasterIdLst>
  <p:sldIdLst>
    <p:sldId id="621" r:id="rId4"/>
    <p:sldId id="622" r:id="rId6"/>
    <p:sldId id="623" r:id="rId7"/>
    <p:sldId id="624" r:id="rId8"/>
    <p:sldId id="652" r:id="rId9"/>
    <p:sldId id="653" r:id="rId10"/>
    <p:sldId id="627" r:id="rId11"/>
    <p:sldId id="655" r:id="rId12"/>
    <p:sldId id="656" r:id="rId13"/>
    <p:sldId id="658" r:id="rId14"/>
    <p:sldId id="659" r:id="rId15"/>
    <p:sldId id="660" r:id="rId16"/>
    <p:sldId id="657" r:id="rId17"/>
    <p:sldId id="662" r:id="rId18"/>
    <p:sldId id="661" r:id="rId19"/>
    <p:sldId id="663" r:id="rId20"/>
    <p:sldId id="665" r:id="rId21"/>
    <p:sldId id="667" r:id="rId22"/>
    <p:sldId id="654" r:id="rId23"/>
    <p:sldId id="666" r:id="rId24"/>
    <p:sldId id="668" r:id="rId25"/>
    <p:sldId id="670" r:id="rId26"/>
    <p:sldId id="669" r:id="rId27"/>
    <p:sldId id="671" r:id="rId28"/>
    <p:sldId id="677" r:id="rId29"/>
    <p:sldId id="679" r:id="rId30"/>
    <p:sldId id="678" r:id="rId31"/>
    <p:sldId id="672" r:id="rId32"/>
    <p:sldId id="673" r:id="rId33"/>
    <p:sldId id="675" r:id="rId34"/>
    <p:sldId id="676" r:id="rId35"/>
    <p:sldId id="688" r:id="rId36"/>
    <p:sldId id="693" r:id="rId37"/>
    <p:sldId id="680" r:id="rId38"/>
    <p:sldId id="681" r:id="rId39"/>
    <p:sldId id="619" r:id="rId40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905"/>
    <a:srgbClr val="FECD54"/>
    <a:srgbClr val="817222"/>
    <a:srgbClr val="515223"/>
    <a:srgbClr val="4B7D2B"/>
    <a:srgbClr val="9A8B3D"/>
    <a:srgbClr val="141213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75" autoAdjust="0"/>
    <p:restoredTop sz="83203" autoAdjust="0"/>
  </p:normalViewPr>
  <p:slideViewPr>
    <p:cSldViewPr snapToGrid="0" showGuides="1">
      <p:cViewPr varScale="1">
        <p:scale>
          <a:sx n="90" d="100"/>
          <a:sy n="90" d="100"/>
        </p:scale>
        <p:origin x="968" y="184"/>
      </p:cViewPr>
      <p:guideLst>
        <p:guide orient="horz" pos="2160"/>
        <p:guide pos="3839"/>
        <p:guide pos="1041"/>
        <p:guide pos="6680"/>
        <p:guide orient="horz" pos="641"/>
        <p:guide orient="horz" pos="799"/>
        <p:guide orient="horz" pos="3807"/>
        <p:guide orient="horz" pos="3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6" Type="http://schemas.openxmlformats.org/officeDocument/2006/relationships/tags" Target="tags/tag9.xml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7" Type="http://schemas.openxmlformats.org/officeDocument/2006/relationships/hyperlink" Target="https://zhuanlan.zhihu.com/p/335298500" TargetMode="External"/><Relationship Id="rId6" Type="http://schemas.openxmlformats.org/officeDocument/2006/relationships/hyperlink" Target="https://weibo.com/p/1005052284144087/photos?type=photo" TargetMode="External"/><Relationship Id="rId5" Type="http://schemas.openxmlformats.org/officeDocument/2006/relationships/hyperlink" Target="https://www.seu.edu.cn/bsxtwxw/main.htm" TargetMode="External"/><Relationship Id="rId4" Type="http://schemas.openxmlformats.org/officeDocument/2006/relationships/hyperlink" Target="https://mp.weixin.qq.com/mp/profile_ext?action=home&amp;__biz=MzA4MzM3Mzc3Ng==&amp;scene=124#wechat_redirect" TargetMode="External"/><Relationship Id="rId3" Type="http://schemas.openxmlformats.org/officeDocument/2006/relationships/hyperlink" Target="http://www.officeplus.cn/p/51/102751.s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本模板基于“</a:t>
            </a:r>
            <a:r>
              <a:rPr lang="zh-CN" altLang="en-US" dirty="0">
                <a:hlinkClick r:id="rId3"/>
              </a:rPr>
              <a:t>中国科学院大学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路人丁</a:t>
            </a:r>
            <a:r>
              <a:rPr lang="en-US" altLang="zh-CN" dirty="0">
                <a:hlinkClick r:id="rId3"/>
              </a:rPr>
              <a:t>-PPT</a:t>
            </a:r>
            <a:r>
              <a:rPr lang="zh-CN" altLang="en-US" dirty="0">
                <a:hlinkClick r:id="rId3"/>
              </a:rPr>
              <a:t>模板</a:t>
            </a:r>
            <a:r>
              <a:rPr lang="zh-CN" altLang="en-US" dirty="0"/>
              <a:t>”魔改而成，著作权归该作者所有。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本模板中使用的东南大学校徽、校标文字组合、校训文字等素材来自于微信公众号“</a:t>
            </a:r>
            <a:r>
              <a:rPr lang="zh-CN" altLang="en-US" dirty="0">
                <a:hlinkClick r:id="rId4"/>
              </a:rPr>
              <a:t>金木屋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本模板的视觉设计参考了“</a:t>
            </a:r>
            <a:r>
              <a:rPr lang="zh-CN" altLang="en-US" dirty="0">
                <a:hlinkClick r:id="rId5"/>
              </a:rPr>
              <a:t>东南大学视觉识别系统</a:t>
            </a:r>
            <a:r>
              <a:rPr lang="zh-CN" altLang="en-US" dirty="0"/>
              <a:t>”。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人物介绍页头像素材来自 </a:t>
            </a:r>
            <a:r>
              <a:rPr lang="zh-CN" altLang="en-US" dirty="0">
                <a:hlinkClick r:id="rId6"/>
              </a:rPr>
              <a:t>小肥柴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本模板力求简洁，布局合理，主次分明。以学术风为设计理念，适用于学术报告与论文答辩等相关应用场景。模板未使用任何动画效果。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您仅可以以个人非商业用途使用本</a:t>
            </a:r>
            <a:r>
              <a:rPr lang="en-US" altLang="zh-CN" dirty="0"/>
              <a:t>PPT</a:t>
            </a:r>
            <a:r>
              <a:rPr lang="zh-CN" altLang="en-US" dirty="0"/>
              <a:t>模板，不可将信息内容的全部或部分用以出售，或以出租、出借、转让、分销、发布等其他任何方式供其他人使用。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欢迎 </a:t>
            </a:r>
            <a:r>
              <a:rPr lang="zh-CN" altLang="en-US" dirty="0">
                <a:hlinkClick r:id="rId7"/>
              </a:rPr>
              <a:t>持续关注东南大学止于至善学术风</a:t>
            </a:r>
            <a:r>
              <a:rPr lang="en-US" altLang="zh-CN" dirty="0">
                <a:hlinkClick r:id="rId7"/>
              </a:rPr>
              <a:t> PPT </a:t>
            </a:r>
            <a:r>
              <a:rPr lang="zh-CN" altLang="en-US" dirty="0">
                <a:hlinkClick r:id="rId7"/>
              </a:rPr>
              <a:t>模板</a:t>
            </a:r>
            <a:r>
              <a:rPr lang="zh-CN" altLang="en-US" dirty="0"/>
              <a:t> 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zhuanlan.zhihu.com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/p/335298500</a:t>
            </a:r>
            <a:r>
              <a:rPr lang="zh-CN" altLang="en-US" dirty="0"/>
              <a:t>）后续的功能优化及多语言更新版本。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最后，祝汇报顺利，马到成功！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Version:</a:t>
            </a:r>
            <a:r>
              <a:rPr kumimoji="1" lang="zh-CN" altLang="en-US" dirty="0">
                <a:latin typeface="+mn-ea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+mn-ea"/>
                <a:cs typeface="Arial" panose="020B0604020202020204" pitchFamily="34" charset="0"/>
              </a:rPr>
              <a:t>(2021) v1.4-en.</a:t>
            </a: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短标题页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/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solidFill>
                <a:schemeClr val="accent6"/>
              </a:solidFill>
              <a:latin typeface="Helvetica Regular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/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25" name="箭头: 五边形 24"/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26" name="箭头: 五边形 25"/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27" name="箭头: 五边形 26"/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图片占位符 90"/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0" name="图片占位符 6"/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0" i="0" dirty="0">
              <a:latin typeface="Helvetica Regular" pitchFamily="2" charset="0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任意多边形: 形状 90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图片占位符 91"/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4" name="图片 9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0" name="图片占位符 6"/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/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3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4" name="图片 9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图片占位符 90"/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/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/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/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endParaRPr lang="en-US" altLang="zh-CN" dirty="0"/>
          </a:p>
          <a:p>
            <a:pPr lvl="0"/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sp>
        <p:nvSpPr>
          <p:cNvPr id="6" name="箭头: 五边形 5"/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8" name="箭头: 五边形 7"/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5" name="箭头: 五边形 4"/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/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bg1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 userDrawn="1"/>
        </p:nvSpPr>
        <p:spPr>
          <a:xfrm>
            <a:off x="4781377" y="483991"/>
            <a:ext cx="2629246" cy="90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Contents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87" name="任意多边形: 形状 86"/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bg1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pic>
        <p:nvPicPr>
          <p:cNvPr id="89" name="图片 88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8999" y="0"/>
            <a:ext cx="6858000" cy="685800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elvetica" pitchFamily="2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1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01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02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/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03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04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0" name="五边形 9"/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五边形 10"/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五边形 11"/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五边形 12"/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05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/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六边形 10"/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六边形 11"/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六边形 12"/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4" name="六边形 13"/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/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1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06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/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七边形 10"/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七边形 11"/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七边形 12"/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4" name="七边形 13"/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/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elvetica" pitchFamily="2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40677" y="3106616"/>
            <a:ext cx="2520462" cy="106680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448" y="2848709"/>
            <a:ext cx="2782509" cy="157493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ea typeface="+mj-ea"/>
                <a:cs typeface="Arial" panose="020B0604020202020204" pitchFamily="34" charset="0"/>
              </a:rPr>
              <a:t>Contents</a:t>
            </a:r>
            <a:endParaRPr lang="zh-CN" altLang="en-US" sz="4000" b="1" i="0" dirty="0">
              <a:solidFill>
                <a:schemeClr val="bg1"/>
              </a:solidFill>
              <a:latin typeface="Helvetica" pitchFamily="2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椭圆 6"/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9.jpeg"/><Relationship Id="rId4" Type="http://schemas.openxmlformats.org/officeDocument/2006/relationships/image" Target="../media/image7.jpeg"/><Relationship Id="rId3" Type="http://schemas.openxmlformats.org/officeDocument/2006/relationships/tags" Target="../tags/tag4.xml"/><Relationship Id="rId2" Type="http://schemas.openxmlformats.org/officeDocument/2006/relationships/image" Target="../media/image6.jpeg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tags" Target="../tags/tag7.xml"/><Relationship Id="rId4" Type="http://schemas.openxmlformats.org/officeDocument/2006/relationships/image" Target="../media/image7.jpeg"/><Relationship Id="rId3" Type="http://schemas.openxmlformats.org/officeDocument/2006/relationships/tags" Target="../tags/tag6.xml"/><Relationship Id="rId2" Type="http://schemas.openxmlformats.org/officeDocument/2006/relationships/image" Target="../media/image6.jpeg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0.jpeg"/><Relationship Id="rId3" Type="http://schemas.openxmlformats.org/officeDocument/2006/relationships/tags" Target="../tags/tag8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.jpeg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tags" Target="../tags/tag2.xml"/><Relationship Id="rId2" Type="http://schemas.openxmlformats.org/officeDocument/2006/relationships/image" Target="../media/image6.jpe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/>
        </p:nvSpPr>
        <p:spPr>
          <a:xfrm>
            <a:off x="4253894" y="1391526"/>
            <a:ext cx="7021811" cy="218979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altLang="zh-CN" sz="4000" b="1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Mesh Simplification </a:t>
            </a:r>
            <a:endParaRPr lang="en-US" altLang="zh-CN" sz="4000" b="1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4000" b="1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&amp; Remesh</a:t>
            </a:r>
            <a:endParaRPr lang="en-US" altLang="zh-CN" sz="4000" b="1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386263" y="3874963"/>
            <a:ext cx="6751272" cy="1770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Respondent:</a:t>
            </a:r>
            <a:endParaRPr lang="en-US" altLang="zh-CN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58119125</a:t>
            </a:r>
            <a:r>
              <a:rPr lang="zh-CN" altLang="en-US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蒋卓洋</a:t>
            </a:r>
            <a:endParaRPr lang="zh-CN" altLang="en-US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30000"/>
              </a:lnSpc>
            </a:pPr>
            <a:endParaRPr lang="zh-CN" altLang="en-US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dirty="0">
                <a:cs typeface="+mn-ea"/>
                <a:sym typeface="+mn-lt"/>
              </a:rPr>
              <a:t>Mesh Simplify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0755" y="1426845"/>
            <a:ext cx="555307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Incremental Decimation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19" name="图片 18" descr="QQ截图202112192206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1345" y="2615565"/>
            <a:ext cx="5701665" cy="1758950"/>
          </a:xfrm>
          <a:prstGeom prst="rect">
            <a:avLst/>
          </a:prstGeom>
        </p:spPr>
      </p:pic>
      <p:pic>
        <p:nvPicPr>
          <p:cNvPr id="21" name="图片 20" descr="QQ截图202112192209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81825" y="2615565"/>
            <a:ext cx="4801235" cy="28829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2" name="右箭头 21"/>
          <p:cNvSpPr/>
          <p:nvPr/>
        </p:nvSpPr>
        <p:spPr>
          <a:xfrm>
            <a:off x="5228590" y="3508375"/>
            <a:ext cx="1552575" cy="1987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QQ截图202112192212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90" y="4525645"/>
            <a:ext cx="5553710" cy="129413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2101215" y="3636645"/>
            <a:ext cx="2926715" cy="30861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dirty="0">
                <a:cs typeface="+mn-ea"/>
                <a:sym typeface="+mn-lt"/>
              </a:rPr>
              <a:t>Mesh Simplify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0755" y="1426845"/>
            <a:ext cx="555307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Incremental Decimation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19" name="图片 18" descr="QQ截图202112192206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1345" y="2615565"/>
            <a:ext cx="5701665" cy="1758950"/>
          </a:xfrm>
          <a:prstGeom prst="rect">
            <a:avLst/>
          </a:prstGeom>
        </p:spPr>
      </p:pic>
      <p:pic>
        <p:nvPicPr>
          <p:cNvPr id="21" name="图片 20" descr="QQ截图202112192209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81825" y="2615565"/>
            <a:ext cx="4801235" cy="28829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2" name="右箭头 21"/>
          <p:cNvSpPr/>
          <p:nvPr/>
        </p:nvSpPr>
        <p:spPr>
          <a:xfrm>
            <a:off x="5228590" y="3508375"/>
            <a:ext cx="1552575" cy="1987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3" name="图片 22" descr="QQ截图202112192212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4385" y="4525645"/>
            <a:ext cx="5885815" cy="136842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2101215" y="3636645"/>
            <a:ext cx="2926715" cy="30861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80000" y="1281430"/>
            <a:ext cx="6120765" cy="2584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 Incremental 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l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 Decimation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dirty="0">
                <a:cs typeface="+mn-ea"/>
                <a:sym typeface="+mn-lt"/>
              </a:rPr>
              <a:t>Mesh Simplify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00955" y="5248910"/>
            <a:ext cx="6089650" cy="7378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O</a:t>
            </a:r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ptimization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00955" y="4342130"/>
            <a:ext cx="6101080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Error Evaluation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0055" y="4342130"/>
            <a:ext cx="2200910" cy="16579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Task 2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4177665" y="4537710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4177665" y="5463540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10055" y="1341120"/>
            <a:ext cx="2201545" cy="2600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Task 1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30" name="图片 29" descr="QQ截图20211219221215"/>
          <p:cNvPicPr>
            <a:picLocks noChangeAspect="1"/>
          </p:cNvPicPr>
          <p:nvPr/>
        </p:nvPicPr>
        <p:blipFill>
          <a:blip r:embed="rId1"/>
          <a:srcRect l="323" t="2634" r="485"/>
          <a:stretch>
            <a:fillRect/>
          </a:stretch>
        </p:blipFill>
        <p:spPr>
          <a:xfrm>
            <a:off x="7531735" y="1428115"/>
            <a:ext cx="3116580" cy="751205"/>
          </a:xfrm>
          <a:prstGeom prst="rect">
            <a:avLst/>
          </a:prstGeom>
        </p:spPr>
      </p:pic>
      <p:pic>
        <p:nvPicPr>
          <p:cNvPr id="7" name="图片 6" descr="QQ截图20211219221232"/>
          <p:cNvPicPr>
            <a:picLocks noChangeAspect="1"/>
          </p:cNvPicPr>
          <p:nvPr/>
        </p:nvPicPr>
        <p:blipFill>
          <a:blip r:embed="rId2"/>
          <a:srcRect l="485" t="2775" r="809" b="3469"/>
          <a:stretch>
            <a:fillRect/>
          </a:stretch>
        </p:blipFill>
        <p:spPr>
          <a:xfrm>
            <a:off x="7527925" y="2263140"/>
            <a:ext cx="3100705" cy="686435"/>
          </a:xfrm>
          <a:prstGeom prst="rect">
            <a:avLst/>
          </a:prstGeom>
        </p:spPr>
      </p:pic>
      <p:pic>
        <p:nvPicPr>
          <p:cNvPr id="8" name="图片 7" descr="QQ截图202112192212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964" t="7137" r="804" b="5191"/>
          <a:stretch>
            <a:fillRect/>
          </a:stretch>
        </p:blipFill>
        <p:spPr>
          <a:xfrm>
            <a:off x="7524115" y="3033395"/>
            <a:ext cx="3104515" cy="686435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177665" y="248729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dirty="0">
                <a:cs typeface="+mn-ea"/>
                <a:sym typeface="+mn-lt"/>
              </a:rPr>
              <a:t>Mesh Simplify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Vertex Clustering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2865" y="2615565"/>
            <a:ext cx="4715510" cy="8832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1.Cluster Generation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5" name="图片 4" descr="QQ截图202112192230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6950" y="1544320"/>
            <a:ext cx="4143375" cy="4133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32865" y="3798570"/>
            <a:ext cx="4714875" cy="946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距离阈值范围内的点聚类为</a:t>
            </a:r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一点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05430" y="4981575"/>
            <a:ext cx="1771650" cy="946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32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cells</a:t>
            </a:r>
            <a:endParaRPr sz="32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4" name="直角上箭头 23"/>
          <p:cNvSpPr/>
          <p:nvPr/>
        </p:nvSpPr>
        <p:spPr>
          <a:xfrm rot="5400000">
            <a:off x="1631950" y="5024120"/>
            <a:ext cx="607060" cy="647065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直角上箭头 7"/>
          <p:cNvSpPr/>
          <p:nvPr/>
        </p:nvSpPr>
        <p:spPr>
          <a:xfrm flipV="1">
            <a:off x="5123180" y="5332095"/>
            <a:ext cx="607060" cy="595630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dirty="0">
                <a:cs typeface="+mn-ea"/>
                <a:sym typeface="+mn-lt"/>
              </a:rPr>
              <a:t>Mesh Simplify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Vertex Clustering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2865" y="2615565"/>
            <a:ext cx="4715510" cy="8832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2.Representative Vertex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2865" y="3798570"/>
            <a:ext cx="4714875" cy="946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Computing a Representative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57110" y="2461260"/>
            <a:ext cx="3867150" cy="946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Average vertex position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57110" y="3634740"/>
            <a:ext cx="3867150" cy="946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Median vertex position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57745" y="4850130"/>
            <a:ext cx="3867150" cy="9461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Error quadrics</a:t>
            </a:r>
            <a:endParaRPr lang="zh-CN" altLang="en-US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左大括号 10"/>
          <p:cNvSpPr/>
          <p:nvPr/>
        </p:nvSpPr>
        <p:spPr>
          <a:xfrm>
            <a:off x="6664960" y="2461260"/>
            <a:ext cx="75565" cy="3376930"/>
          </a:xfrm>
          <a:prstGeom prst="lef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QQ截图20211219223806"/>
          <p:cNvPicPr>
            <a:picLocks noChangeAspect="1"/>
          </p:cNvPicPr>
          <p:nvPr/>
        </p:nvPicPr>
        <p:blipFill>
          <a:blip r:embed="rId1"/>
          <a:srcRect l="6185" t="54475" r="5988" b="5018"/>
          <a:stretch>
            <a:fillRect/>
          </a:stretch>
        </p:blipFill>
        <p:spPr>
          <a:xfrm>
            <a:off x="7098030" y="1068705"/>
            <a:ext cx="4237990" cy="1165225"/>
          </a:xfrm>
          <a:prstGeom prst="rect">
            <a:avLst/>
          </a:prstGeom>
        </p:spPr>
      </p:pic>
      <p:pic>
        <p:nvPicPr>
          <p:cNvPr id="12" name="图片 11" descr="QQ截图20211219223806"/>
          <p:cNvPicPr>
            <a:picLocks noChangeAspect="1"/>
          </p:cNvPicPr>
          <p:nvPr/>
        </p:nvPicPr>
        <p:blipFill>
          <a:blip r:embed="rId1"/>
          <a:srcRect t="7243" b="46507"/>
          <a:stretch>
            <a:fillRect/>
          </a:stretch>
        </p:blipFill>
        <p:spPr>
          <a:xfrm>
            <a:off x="1341120" y="4850130"/>
            <a:ext cx="4706620" cy="12979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dirty="0">
                <a:cs typeface="+mn-ea"/>
                <a:sym typeface="+mn-lt"/>
              </a:rPr>
              <a:t>Mesh Simplify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Vertex Clustering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2865" y="2615565"/>
            <a:ext cx="4715510" cy="8832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2.Representative Vertex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2865" y="3798570"/>
            <a:ext cx="4714875" cy="946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Computing a Representative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80590" y="4965065"/>
            <a:ext cx="3867150" cy="946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Error quadrics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4" name="直角上箭头 23"/>
          <p:cNvSpPr/>
          <p:nvPr/>
        </p:nvSpPr>
        <p:spPr>
          <a:xfrm rot="5400000">
            <a:off x="1420495" y="5024120"/>
            <a:ext cx="607060" cy="647065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QQ截图20211219224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3390" y="2607945"/>
            <a:ext cx="4933950" cy="3381375"/>
          </a:xfrm>
          <a:prstGeom prst="rect">
            <a:avLst/>
          </a:prstGeom>
        </p:spPr>
      </p:pic>
      <p:pic>
        <p:nvPicPr>
          <p:cNvPr id="14" name="图片 13" descr="QQ截图202112200723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390" y="1412875"/>
            <a:ext cx="4868545" cy="76771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dirty="0">
                <a:cs typeface="+mn-ea"/>
                <a:sym typeface="+mn-lt"/>
              </a:rPr>
              <a:t>Mesh Simplify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Vertex Clustering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2865" y="2615565"/>
            <a:ext cx="4715510" cy="8832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2.Representative Vertex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2865" y="3798570"/>
            <a:ext cx="4714875" cy="946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Computing a Representative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80590" y="4965065"/>
            <a:ext cx="3867150" cy="946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Error quadrics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4" name="直角上箭头 23"/>
          <p:cNvSpPr/>
          <p:nvPr/>
        </p:nvSpPr>
        <p:spPr>
          <a:xfrm rot="5400000">
            <a:off x="1420495" y="5024120"/>
            <a:ext cx="607060" cy="647065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QQ截图20211219224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7505" y="2484120"/>
            <a:ext cx="5066665" cy="2935605"/>
          </a:xfrm>
          <a:prstGeom prst="rect">
            <a:avLst/>
          </a:prstGeom>
        </p:spPr>
      </p:pic>
      <p:pic>
        <p:nvPicPr>
          <p:cNvPr id="14" name="图片 13" descr="QQ截图202112200723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390" y="1412875"/>
            <a:ext cx="4868545" cy="76771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dirty="0">
                <a:cs typeface="+mn-ea"/>
                <a:sym typeface="+mn-lt"/>
              </a:rPr>
              <a:t>Mesh Simplify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Vertex Clustering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0320" y="2490470"/>
            <a:ext cx="4715510" cy="8832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3.Mesh Generation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7" name="图片 6" descr="QQ截图20211220072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1960" y="3609340"/>
            <a:ext cx="7781925" cy="13430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93190" y="5064125"/>
            <a:ext cx="4714875" cy="946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p: Cell’s Representative Vertex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07810" y="5064125"/>
            <a:ext cx="4714875" cy="946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{p</a:t>
            </a:r>
            <a:r>
              <a:rPr lang="en-US" altLang="zh-CN" sz="2000" b="1" baseline="-2500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0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,...,p</a:t>
            </a:r>
            <a:r>
              <a:rPr lang="en-US" altLang="zh-CN" sz="2000" b="1" baseline="-2500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}: Vertex Set of One 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Cell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dirty="0">
                <a:cs typeface="+mn-ea"/>
                <a:sym typeface="+mn-lt"/>
              </a:rPr>
              <a:t>Mesh Simplify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Vertex Clustering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10" name="图片 9" descr="QQ截图20211220074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85" y="2772410"/>
            <a:ext cx="10806430" cy="27755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R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emesh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42365" y="1912620"/>
            <a:ext cx="2201545" cy="1021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 </a:t>
            </a:r>
            <a:r>
              <a:rPr lang="en-US" sz="2800" b="1" dirty="0">
                <a:latin typeface="Helvetica" pitchFamily="2" charset="0"/>
                <a:cs typeface="+mn-ea"/>
                <a:sym typeface="+mn-lt"/>
              </a:rPr>
              <a:t>Remesh</a:t>
            </a:r>
            <a:endParaRPr lang="en-US" altLang="zh-CN" sz="2800" b="1" dirty="0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05655" y="2593340"/>
            <a:ext cx="3836670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保持顶点拓扑和几何信息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优化网格连接关系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5655" y="3827780"/>
            <a:ext cx="383667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保持顶点拓扑信息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优化顶点几何和网格连接关系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05655" y="5022215"/>
            <a:ext cx="383667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顶点重采样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优化网格连接关系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42365" y="3827780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lassification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9" name="右箭头 18"/>
          <p:cNvSpPr/>
          <p:nvPr/>
        </p:nvSpPr>
        <p:spPr>
          <a:xfrm rot="19320000">
            <a:off x="3651885" y="315277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3651885" y="411289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2280000">
            <a:off x="3566795" y="503745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5400000">
            <a:off x="1915160" y="327469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49105" y="2597150"/>
            <a:ext cx="2025650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Delaunay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349105" y="3827780"/>
            <a:ext cx="202565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Centroid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Voronoi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49105" y="5022215"/>
            <a:ext cx="202565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Vertex 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R</a:t>
            </a:r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esampling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8567420" y="293433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8567420" y="416877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>
            <a:off x="8653780" y="5368290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24027" y="4390390"/>
            <a:ext cx="2050058" cy="730885"/>
            <a:chOff x="3228" y="5514"/>
            <a:chExt cx="3228" cy="1151"/>
          </a:xfrm>
        </p:grpSpPr>
        <p:sp>
          <p:nvSpPr>
            <p:cNvPr id="14" name="文本框 13"/>
            <p:cNvSpPr txBox="1"/>
            <p:nvPr/>
          </p:nvSpPr>
          <p:spPr>
            <a:xfrm>
              <a:off x="4643" y="5514"/>
              <a:ext cx="1813" cy="11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3200" b="1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Task</a:t>
              </a:r>
              <a:endParaRPr lang="en-US" altLang="zh-CN" sz="3200" b="1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3228" y="5674"/>
              <a:ext cx="956" cy="9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" pitchFamily="2" charset="0"/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67250" y="4464050"/>
            <a:ext cx="3089910" cy="634365"/>
            <a:chOff x="7446" y="8560"/>
            <a:chExt cx="4866" cy="999"/>
          </a:xfrm>
        </p:grpSpPr>
        <p:sp>
          <p:nvSpPr>
            <p:cNvPr id="15" name="文本框 14"/>
            <p:cNvSpPr txBox="1"/>
            <p:nvPr/>
          </p:nvSpPr>
          <p:spPr>
            <a:xfrm>
              <a:off x="8727" y="8560"/>
              <a:ext cx="358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b="1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A</a:t>
              </a:r>
              <a:r>
                <a:rPr lang="en-US" altLang="zh-CN" sz="3200" b="1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lgorithm</a:t>
              </a:r>
              <a:endParaRPr lang="en-US" altLang="zh-CN" sz="3200" b="1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7446" y="8603"/>
              <a:ext cx="956" cy="9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" pitchFamily="2" charset="0"/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42377" y="4451985"/>
            <a:ext cx="2442488" cy="607479"/>
            <a:chOff x="9679" y="5692"/>
            <a:chExt cx="3846" cy="957"/>
          </a:xfrm>
        </p:grpSpPr>
        <p:sp>
          <p:nvSpPr>
            <p:cNvPr id="16" name="文本框 15"/>
            <p:cNvSpPr txBox="1"/>
            <p:nvPr/>
          </p:nvSpPr>
          <p:spPr>
            <a:xfrm>
              <a:off x="11094" y="5692"/>
              <a:ext cx="243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b="1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Result</a:t>
              </a:r>
              <a:endParaRPr lang="en-US" altLang="zh-CN" sz="3200" b="1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9679" y="5692"/>
              <a:ext cx="956" cy="9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" pitchFamily="2" charset="0"/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Remesh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Delaunay Triangulation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3945" y="2517775"/>
            <a:ext cx="2598420" cy="3398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indent="457200" algn="just" fontAlgn="auto"/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对于任意给定的平面点集 ,只存在着唯一的一种三角剖分方法 ,满足所谓的“ 最大 — 最小角 ” 优化准则 ,即所有最小内角之和最大 ,这就是 Delaunay三角剖分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。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457200" algn="just" fontAlgn="auto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还满足空圆性质。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328795" y="2575560"/>
            <a:ext cx="7162165" cy="3183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347585" y="1170940"/>
            <a:ext cx="2942590" cy="1252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Remesh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Delaunay Triangulation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4" name="图片 3" descr="QQ截图202112200754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65" y="3054985"/>
            <a:ext cx="8153400" cy="203835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rcRect r="55356"/>
          <a:stretch>
            <a:fillRect/>
          </a:stretch>
        </p:blipFill>
        <p:spPr>
          <a:xfrm>
            <a:off x="8966200" y="1786255"/>
            <a:ext cx="1953260" cy="1848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2"/>
          <a:srcRect r="55356"/>
          <a:stretch>
            <a:fillRect/>
          </a:stretch>
        </p:blipFill>
        <p:spPr>
          <a:xfrm>
            <a:off x="8966200" y="3879850"/>
            <a:ext cx="1953260" cy="184848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/>
        </p:nvCxnSpPr>
        <p:spPr>
          <a:xfrm>
            <a:off x="9632950" y="4204335"/>
            <a:ext cx="854075" cy="1218565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9314815" y="4058285"/>
            <a:ext cx="1506855" cy="1506855"/>
          </a:xfrm>
          <a:prstGeom prst="ellipse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Remesh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Delaunay Triangulation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995045" y="2419985"/>
            <a:ext cx="10495280" cy="3505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7512050" y="1416050"/>
            <a:ext cx="2323465" cy="8997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优化网格连接关系</a:t>
            </a:r>
            <a:endParaRPr lang="en-US" b="1" dirty="0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Remesh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Voronoi</a:t>
            </a:r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 Construction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3945" y="2517775"/>
            <a:ext cx="2598420" cy="3398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indent="457200" algn="just" fontAlgn="auto"/>
            <a:r>
              <a: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给定一群平面（或曲面）的点，其Voronoi图，把平面（或者曲面）分隔成一块一块的区域，每个区域包含一个点，并且</a:t>
            </a:r>
            <a:r>
              <a:rPr 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在所有点中，</a:t>
            </a:r>
            <a:r>
              <a: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这块区域所包含的点</a:t>
            </a:r>
            <a:r>
              <a:rPr 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是这块区域的最近点</a:t>
            </a:r>
            <a:r>
              <a: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。</a:t>
            </a:r>
            <a:endParaRPr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rcRect t="-230" r="16"/>
          <a:stretch>
            <a:fillRect/>
          </a:stretch>
        </p:blipFill>
        <p:spPr>
          <a:xfrm>
            <a:off x="4137025" y="2594610"/>
            <a:ext cx="7573645" cy="32448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6586220" y="1421130"/>
            <a:ext cx="5124450" cy="75184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b="1" dirty="0">
                <a:latin typeface="Helvetica" pitchFamily="2" charset="0"/>
                <a:cs typeface="+mn-ea"/>
                <a:sym typeface="+mn-lt"/>
              </a:rPr>
              <a:t>Voronoi图和Delaunay三角化的图，互为对偶图</a:t>
            </a:r>
            <a:endParaRPr b="1" dirty="0"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449320" y="2558415"/>
            <a:ext cx="8341995" cy="35794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Remesh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69365"/>
            <a:ext cx="8737600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Delaunay Triangulation &amp; </a:t>
            </a:r>
            <a:r>
              <a:rPr lang="zh-CN" altLang="en-US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Voronoi</a:t>
            </a:r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 Construction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5495" y="2767330"/>
            <a:ext cx="2341880" cy="8997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BowyerWatson算法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495" y="3902710"/>
            <a:ext cx="2341880" cy="8997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Lawson算法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5495" y="5038090"/>
            <a:ext cx="2341880" cy="8997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Fortune's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8" name="图片 7" descr="QQ截图202112200913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7280" y="2710180"/>
            <a:ext cx="7853045" cy="18770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4790440" y="4914900"/>
            <a:ext cx="1727200" cy="89979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初始网格生成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72910" y="4914900"/>
            <a:ext cx="1727200" cy="89979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搜索新增点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对应三角形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47125" y="4914900"/>
            <a:ext cx="1727200" cy="89979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空腔生成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449320" y="2558415"/>
            <a:ext cx="8341995" cy="35794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Remesh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69365"/>
            <a:ext cx="8737600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Delaunay Triangulation &amp; </a:t>
            </a:r>
            <a:r>
              <a:rPr lang="zh-CN" altLang="en-US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Voronoi</a:t>
            </a:r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 Construction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5495" y="2767330"/>
            <a:ext cx="2341880" cy="8997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BowyerWatson算法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495" y="3902710"/>
            <a:ext cx="2341880" cy="8997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Lawson算法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5495" y="5038090"/>
            <a:ext cx="2341880" cy="8997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Fortune's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67150" y="2767330"/>
            <a:ext cx="1727200" cy="89979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初始网格生成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3867150" y="4127500"/>
            <a:ext cx="7275830" cy="1449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/>
        </p:nvSpPr>
        <p:spPr>
          <a:xfrm>
            <a:off x="6368415" y="2941320"/>
            <a:ext cx="4367530" cy="5524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窗口的四个顶点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生成两个三角网格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449320" y="2558415"/>
            <a:ext cx="8341995" cy="35794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Remesh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69365"/>
            <a:ext cx="8737600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Delaunay Triangulation &amp; </a:t>
            </a:r>
            <a:r>
              <a:rPr lang="zh-CN" altLang="en-US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Voronoi</a:t>
            </a:r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 Construction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5495" y="2767330"/>
            <a:ext cx="2341880" cy="8997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BowyerWatson算法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495" y="3902710"/>
            <a:ext cx="2341880" cy="8997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Lawson算法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5495" y="5038090"/>
            <a:ext cx="2341880" cy="8997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Fortune's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29050" y="2912110"/>
            <a:ext cx="1727200" cy="89979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搜索新增点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对应三角形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25160" y="2990215"/>
            <a:ext cx="5835015" cy="744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0" algn="ctr" fontAlgn="auto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坏（影响）三角形：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外接圆包含新增点的三角形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  <a:p>
            <a:pPr lvl="0" indent="0" algn="ctr" fontAlgn="auto">
              <a:buClrTx/>
              <a:buSzTx/>
              <a:buFontTx/>
            </a:pPr>
            <a:r>
              <a:rPr lang="zh-CN" altLang="en-US" sz="2000" b="1">
                <a:solidFill>
                  <a:schemeClr val="bg1"/>
                </a:solidFill>
                <a:sym typeface="+mn-ea"/>
              </a:rPr>
              <a:t>坏三角形的查找是本算法的核心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29050" y="5633720"/>
            <a:ext cx="7731760" cy="33274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solidFill>
                  <a:schemeClr val="tx1"/>
                </a:solidFill>
                <a:sym typeface="+mn-ea"/>
              </a:rPr>
              <a:t>https://blog.csdn.net/AndrewFan/article/details/103492905</a:t>
            </a:r>
            <a:endParaRPr lang="zh-CN" altLang="en-US" sz="16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28440" y="3902710"/>
            <a:ext cx="1328420" cy="155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0" algn="ctr" fontAlgn="auto">
              <a:buClrTx/>
              <a:buSzTx/>
              <a:buFontTx/>
            </a:pPr>
            <a:r>
              <a:rPr lang="zh-CN" altLang="en-US" sz="2000" b="1">
                <a:solidFill>
                  <a:schemeClr val="tx1"/>
                </a:solidFill>
                <a:sym typeface="+mn-ea"/>
              </a:rPr>
              <a:t>暴力搜索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25160" y="3912870"/>
            <a:ext cx="5691505" cy="8274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0" algn="ctr" fontAlgn="auto">
              <a:buClrTx/>
              <a:buSzTx/>
              <a:buFontTx/>
            </a:pPr>
            <a:r>
              <a:rPr lang="zh-CN" altLang="en-US" sz="2000" b="1">
                <a:solidFill>
                  <a:schemeClr val="tx1"/>
                </a:solidFill>
                <a:sym typeface="+mn-ea"/>
              </a:rPr>
              <a:t>如果一个三角形是坏三角形，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  <a:p>
            <a:pPr lvl="0" indent="0" algn="ctr" fontAlgn="auto">
              <a:buClrTx/>
              <a:buSzTx/>
              <a:buFontTx/>
            </a:pPr>
            <a:r>
              <a:rPr lang="zh-CN" altLang="en-US" sz="2000" b="1">
                <a:solidFill>
                  <a:schemeClr val="tx1"/>
                </a:solidFill>
                <a:sym typeface="+mn-ea"/>
              </a:rPr>
              <a:t>那么它邻接的三角肯定有两个也是坏三角形。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25160" y="4865370"/>
            <a:ext cx="5691505" cy="6007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0" algn="ctr" fontAlgn="auto">
              <a:buClrTx/>
              <a:buSzTx/>
              <a:buFontTx/>
            </a:pPr>
            <a:r>
              <a:rPr lang="zh-CN" altLang="en-US" sz="2000" b="1">
                <a:solidFill>
                  <a:schemeClr val="tx1"/>
                </a:solidFill>
                <a:sym typeface="+mn-ea"/>
              </a:rPr>
              <a:t>构建三角形邻接表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449320" y="2558415"/>
            <a:ext cx="8341995" cy="35794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Remesh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69365"/>
            <a:ext cx="8737600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Delaunay Triangulation &amp; </a:t>
            </a:r>
            <a:r>
              <a:rPr lang="zh-CN" altLang="en-US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Voronoi</a:t>
            </a:r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 Construction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5495" y="2767330"/>
            <a:ext cx="2341880" cy="8997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BowyerWatson算法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495" y="3902710"/>
            <a:ext cx="2341880" cy="8997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Lawson算法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5495" y="5038090"/>
            <a:ext cx="2341880" cy="8997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Fortune's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算法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83550" y="2767330"/>
            <a:ext cx="1727200" cy="89979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空腔生成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3718560" y="2767330"/>
            <a:ext cx="4133850" cy="32569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083550" y="4048760"/>
            <a:ext cx="3347085" cy="1925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Remesh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Centroid</a:t>
            </a:r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Voronoi</a:t>
            </a:r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 Optimization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438150" y="2847975"/>
            <a:ext cx="5420360" cy="2710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6136640" y="2804160"/>
            <a:ext cx="5818505" cy="2804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6569075" y="1278255"/>
            <a:ext cx="5247005" cy="1038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457200" algn="just" fontAlgn="auto"/>
            <a:r>
              <a:rPr lang="zh-CN" altLang="en-US" sz="2000" b="1">
                <a:solidFill>
                  <a:schemeClr val="bg1"/>
                </a:solidFill>
                <a:sym typeface="+mn-ea"/>
              </a:rPr>
              <a:t>若初始顶点的位置不优秀，单纯优化连接关系可能也无法达到好的网格效果</a:t>
            </a:r>
            <a:endParaRPr lang="zh-CN" altLang="en-US" sz="2000" b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Remesh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1220" y="127825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Vertex </a:t>
            </a:r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R</a:t>
            </a:r>
            <a:r>
              <a:rPr lang="zh-CN" altLang="en-US" sz="28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esampling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4425315" y="2575560"/>
            <a:ext cx="6913245" cy="3204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016635" y="2729230"/>
            <a:ext cx="2598420" cy="3398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indent="457200" algn="just" fontAlgn="auto"/>
            <a:r>
              <a:rPr 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比前两种方法更好地优化顶点结构。</a:t>
            </a:r>
            <a:endParaRPr 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457200" algn="just" fontAlgn="auto"/>
            <a:endParaRPr 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457200" algn="just" fontAlgn="auto"/>
            <a:endParaRPr 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457200" algn="just" fontAlgn="auto"/>
            <a:r>
              <a:rPr 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一般是任务驱动的，不同的应用所需要的性质是有差别的。</a:t>
            </a:r>
            <a:endParaRPr 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cs typeface="Arial" panose="020B0604020202020204" pitchFamily="34" charset="0"/>
                <a:sym typeface="+mn-lt"/>
              </a:rPr>
              <a:t>Task</a:t>
            </a:r>
            <a:endParaRPr lang="zh-CN" altLang="en-US" b="1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three-books_73757"/>
          <p:cNvSpPr/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3200" dirty="0">
                <a:solidFill>
                  <a:srgbClr val="FFFFFF"/>
                </a:solidFill>
                <a:cs typeface="Arial" panose="020B0604020202020204" pitchFamily="34" charset="0"/>
                <a:sym typeface="+mn-lt"/>
              </a:rPr>
              <a:t>Result</a:t>
            </a:r>
            <a:endParaRPr lang="zh-CN" altLang="en-US" sz="3200" b="1" dirty="0">
              <a:solidFill>
                <a:srgbClr val="FFFFFF"/>
              </a:solidFill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laboratory-microscope_73379"/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dirty="0">
                <a:cs typeface="Arial" panose="020B0604020202020204" pitchFamily="34" charset="0"/>
                <a:sym typeface="+mn-lt"/>
              </a:rPr>
              <a:t>Result</a:t>
            </a:r>
            <a:endParaRPr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9645" y="2599690"/>
            <a:ext cx="5408295" cy="1658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识别、搜索与处理</a:t>
            </a:r>
            <a:endParaRPr lang="zh-CN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.obj file </a:t>
            </a:r>
            <a:r>
              <a:rPr 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文本内容</a:t>
            </a:r>
            <a:endParaRPr lang="zh-CN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9645" y="1123950"/>
            <a:ext cx="9988550" cy="1178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定义</a:t>
            </a:r>
            <a:r>
              <a:rPr lang="en-US" alt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Vertex</a:t>
            </a:r>
            <a:r>
              <a:rPr lang="zh-CN" altLang="en-US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类、</a:t>
            </a:r>
            <a:r>
              <a:rPr lang="en-US" alt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edge</a:t>
            </a:r>
            <a:r>
              <a:rPr lang="zh-CN" altLang="en-US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类，构造数学表示</a:t>
            </a:r>
            <a:endParaRPr lang="zh-CN" altLang="en-US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8315" y="2599690"/>
            <a:ext cx="4119880" cy="1658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</a:t>
            </a:r>
            <a:endParaRPr lang="zh-CN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69645" y="4481195"/>
            <a:ext cx="9988550" cy="11785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使用作业六的代码工具得到可视结果</a:t>
            </a:r>
            <a:endParaRPr lang="zh-CN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dirty="0">
                <a:cs typeface="Arial" panose="020B0604020202020204" pitchFamily="34" charset="0"/>
                <a:sym typeface="+mn-lt"/>
              </a:rPr>
              <a:t>Result</a:t>
            </a:r>
            <a:endParaRPr dirty="0"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 descr="QQ截图20211220101232"/>
          <p:cNvPicPr>
            <a:picLocks noChangeAspect="1"/>
          </p:cNvPicPr>
          <p:nvPr/>
        </p:nvPicPr>
        <p:blipFill>
          <a:blip r:embed="rId1"/>
          <a:srcRect l="42316" t="14747" r="21766" b="11940"/>
          <a:stretch>
            <a:fillRect/>
          </a:stretch>
        </p:blipFill>
        <p:spPr>
          <a:xfrm>
            <a:off x="893445" y="1368425"/>
            <a:ext cx="4340225" cy="470979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dirty="0">
                <a:cs typeface="Arial" panose="020B0604020202020204" pitchFamily="34" charset="0"/>
                <a:sym typeface="+mn-lt"/>
              </a:rPr>
              <a:t>Result</a:t>
            </a:r>
            <a:endParaRPr dirty="0">
              <a:cs typeface="Arial" panose="020B0604020202020204" pitchFamily="34" charset="0"/>
              <a:sym typeface="+mn-lt"/>
            </a:endParaRPr>
          </a:p>
        </p:txBody>
      </p:sp>
      <p:pic>
        <p:nvPicPr>
          <p:cNvPr id="5" name="图片 4" descr="QQ截图20211220100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110" y="1018540"/>
            <a:ext cx="9923145" cy="52717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dirty="0">
                <a:cs typeface="Arial" panose="020B0604020202020204" pitchFamily="34" charset="0"/>
                <a:sym typeface="+mn-lt"/>
              </a:rPr>
              <a:t>Result</a:t>
            </a:r>
            <a:endParaRPr dirty="0"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 descr="QQ截图20211220105005"/>
          <p:cNvPicPr>
            <a:picLocks noChangeAspect="1"/>
          </p:cNvPicPr>
          <p:nvPr/>
        </p:nvPicPr>
        <p:blipFill>
          <a:blip r:embed="rId1"/>
          <a:srcRect l="12464" t="8039" r="12510" b="3598"/>
          <a:stretch>
            <a:fillRect/>
          </a:stretch>
        </p:blipFill>
        <p:spPr>
          <a:xfrm>
            <a:off x="883920" y="979170"/>
            <a:ext cx="6732270" cy="4212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3920" y="5498465"/>
            <a:ext cx="8119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参考：https: //hal.archives-ouvertes.fr/hal-00534535/ document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dirty="0">
                <a:cs typeface="Arial" panose="020B0604020202020204" pitchFamily="34" charset="0"/>
                <a:sym typeface="+mn-lt"/>
              </a:rPr>
              <a:t>Result</a:t>
            </a:r>
            <a:endParaRPr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41070" y="1306195"/>
            <a:ext cx="9988550" cy="9004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空指针问题与</a:t>
            </a:r>
            <a:r>
              <a:rPr lang="en-US" alt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Core Dump</a:t>
            </a:r>
            <a:r>
              <a:rPr lang="zh-CN" altLang="en-US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难以解决</a:t>
            </a:r>
            <a:endParaRPr lang="zh-CN" altLang="en-US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1070" y="2374265"/>
            <a:ext cx="9988550" cy="8616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zh-CN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算法效果需要改进</a:t>
            </a:r>
            <a:endParaRPr lang="zh-CN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binary0_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5490" y="3403600"/>
            <a:ext cx="3420745" cy="2566670"/>
          </a:xfrm>
          <a:prstGeom prst="rect">
            <a:avLst/>
          </a:prstGeom>
        </p:spPr>
      </p:pic>
      <p:pic>
        <p:nvPicPr>
          <p:cNvPr id="9" name="图片 8" descr="binary0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3403600"/>
            <a:ext cx="3437255" cy="2578100"/>
          </a:xfrm>
          <a:prstGeom prst="rect">
            <a:avLst/>
          </a:prstGeom>
        </p:spPr>
      </p:pic>
      <p:pic>
        <p:nvPicPr>
          <p:cNvPr id="5" name="图片 4" descr="QQ截图202112201048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30" y="3672205"/>
            <a:ext cx="2859405" cy="20294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3540868" y="2606037"/>
            <a:ext cx="7978032" cy="914400"/>
          </a:xfrm>
        </p:spPr>
        <p:txBody>
          <a:bodyPr>
            <a:normAutofit fontScale="92500"/>
          </a:bodyPr>
          <a:lstStyle/>
          <a:p>
            <a:pPr algn="r"/>
            <a:r>
              <a:rPr lang="en-US" altLang="zh-CN" dirty="0"/>
              <a:t>Thanks for your listening!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386263" y="3874963"/>
            <a:ext cx="6751272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Respondent: Zhuoyang Jiang</a:t>
            </a:r>
            <a:endParaRPr lang="en-US" altLang="zh-CN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30000"/>
              </a:lnSpc>
            </a:pPr>
            <a:endParaRPr lang="en-US" altLang="zh-CN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27" name="直接连接符 2"/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Task</a:t>
            </a:r>
            <a:endParaRPr lang="zh-CN" altLang="en-US" dirty="0"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225550" y="1393190"/>
            <a:ext cx="10096500" cy="4593590"/>
            <a:chOff x="1914" y="3542"/>
            <a:chExt cx="15900" cy="5188"/>
          </a:xfrm>
        </p:grpSpPr>
        <p:sp>
          <p:nvSpPr>
            <p:cNvPr id="15" name="矩形 14"/>
            <p:cNvSpPr/>
            <p:nvPr/>
          </p:nvSpPr>
          <p:spPr>
            <a:xfrm>
              <a:off x="12776" y="3542"/>
              <a:ext cx="5038" cy="5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" pitchFamily="2" charset="0"/>
                  <a:cs typeface="+mn-ea"/>
                  <a:sym typeface="+mn-lt"/>
                </a:rPr>
                <a:t>Geometry</a:t>
              </a:r>
              <a:endParaRPr 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r>
                <a:rPr lang="en-US" sz="2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" pitchFamily="2" charset="0"/>
                  <a:cs typeface="+mn-ea"/>
                  <a:sym typeface="+mn-lt"/>
                </a:rPr>
                <a:t>Processing</a:t>
              </a:r>
              <a:endParaRPr 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" pitchFamily="2" charset="0"/>
                  <a:cs typeface="+mn-ea"/>
                  <a:sym typeface="+mn-lt"/>
                </a:rPr>
                <a:t>Problem</a:t>
              </a:r>
              <a:endParaRPr lang="en-US" sz="24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914" y="3542"/>
              <a:ext cx="10863" cy="5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24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663065" y="1683385"/>
            <a:ext cx="5874385" cy="8489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>
                <a:sym typeface="+mn-ea"/>
              </a:rPr>
              <a:t>Mesh Operation</a:t>
            </a:r>
            <a:endParaRPr lang="en-US" altLang="zh-CN" sz="2800" b="1" dirty="0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2285" y="3336925"/>
            <a:ext cx="3225800" cy="699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b="1" dirty="0">
                <a:latin typeface="Helvetica" pitchFamily="2" charset="0"/>
                <a:cs typeface="+mn-ea"/>
                <a:sym typeface="+mn-lt"/>
              </a:rPr>
              <a:t>Mesh Simplify</a:t>
            </a:r>
            <a:endParaRPr lang="en-US" sz="2800" b="1" dirty="0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12285" y="4980305"/>
            <a:ext cx="3225800" cy="623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b="1" dirty="0">
                <a:latin typeface="Helvetica" pitchFamily="2" charset="0"/>
                <a:cs typeface="+mn-ea"/>
                <a:sym typeface="+mn-lt"/>
              </a:rPr>
              <a:t>Remesh</a:t>
            </a:r>
            <a:endParaRPr lang="en-US" sz="2800" b="1" dirty="0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3700" y="4842510"/>
            <a:ext cx="2323465" cy="89979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b="1" dirty="0">
                <a:latin typeface="Helvetica" pitchFamily="2" charset="0"/>
                <a:cs typeface="+mn-ea"/>
                <a:sym typeface="+mn-lt"/>
              </a:rPr>
              <a:t>R</a:t>
            </a:r>
            <a:r>
              <a:rPr b="1" dirty="0">
                <a:latin typeface="Helvetica" pitchFamily="2" charset="0"/>
                <a:cs typeface="+mn-ea"/>
                <a:sym typeface="+mn-lt"/>
              </a:rPr>
              <a:t>epresentation </a:t>
            </a:r>
            <a:r>
              <a:rPr lang="en-US" b="1" dirty="0">
                <a:latin typeface="Helvetica" pitchFamily="2" charset="0"/>
                <a:cs typeface="+mn-ea"/>
                <a:sym typeface="+mn-lt"/>
              </a:rPr>
              <a:t>E</a:t>
            </a:r>
            <a:r>
              <a:rPr b="1" dirty="0">
                <a:latin typeface="Helvetica" pitchFamily="2" charset="0"/>
                <a:cs typeface="+mn-ea"/>
                <a:sym typeface="+mn-lt"/>
              </a:rPr>
              <a:t>fficiency</a:t>
            </a:r>
            <a:endParaRPr b="1" dirty="0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63065" y="2839720"/>
            <a:ext cx="2323465" cy="169545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</a:t>
            </a:r>
            <a:r>
              <a:rPr lang="zh-CN" altLang="en-US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epresentation </a:t>
            </a:r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</a:t>
            </a:r>
            <a:r>
              <a:rPr lang="zh-CN" altLang="en-US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equirements</a:t>
            </a:r>
            <a:endParaRPr lang="zh-CN" altLang="en-US" b="1" dirty="0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vs.</a:t>
            </a:r>
            <a:endParaRPr lang="zh-CN" altLang="en-US" b="1" dirty="0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</a:t>
            </a:r>
            <a:r>
              <a:rPr lang="zh-CN" altLang="en-US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omputing </a:t>
            </a:r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</a:t>
            </a:r>
            <a:r>
              <a:rPr lang="zh-CN" altLang="en-US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esources</a:t>
            </a:r>
            <a:endParaRPr lang="zh-CN" altLang="en-US" b="1" dirty="0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cxnSp>
        <p:nvCxnSpPr>
          <p:cNvPr id="16" name="直接箭头连接符 15"/>
          <p:cNvCxnSpPr>
            <a:stCxn id="13" idx="3"/>
            <a:endCxn id="7" idx="1"/>
          </p:cNvCxnSpPr>
          <p:nvPr/>
        </p:nvCxnSpPr>
        <p:spPr>
          <a:xfrm flipV="1">
            <a:off x="3986530" y="3686810"/>
            <a:ext cx="325755" cy="635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3"/>
            <a:endCxn id="11" idx="1"/>
          </p:cNvCxnSpPr>
          <p:nvPr/>
        </p:nvCxnSpPr>
        <p:spPr>
          <a:xfrm flipV="1">
            <a:off x="3987165" y="5292090"/>
            <a:ext cx="325120" cy="635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Task</a:t>
            </a:r>
            <a:endParaRPr lang="zh-CN" alt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7395" y="1932305"/>
            <a:ext cx="5521325" cy="1160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 </a:t>
            </a:r>
            <a:r>
              <a:rPr lang="en-US" sz="2800" b="1" dirty="0">
                <a:latin typeface="Helvetica" pitchFamily="2" charset="0"/>
                <a:cs typeface="+mn-ea"/>
                <a:sym typeface="+mn-lt"/>
              </a:rPr>
              <a:t>Mesh Simplify</a:t>
            </a:r>
            <a:endParaRPr lang="en-US" altLang="zh-CN" sz="2800" b="1" dirty="0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48535" y="3456305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Task1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49170" y="469074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QA Systerm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80050" y="345630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Reduce number of mesh elements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80050" y="4654550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Maintain the overall shape at same time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4" name="直角上箭头 23"/>
          <p:cNvSpPr/>
          <p:nvPr/>
        </p:nvSpPr>
        <p:spPr>
          <a:xfrm rot="5400000">
            <a:off x="1305560" y="3435985"/>
            <a:ext cx="607060" cy="647065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直角上箭头 24"/>
          <p:cNvSpPr/>
          <p:nvPr/>
        </p:nvSpPr>
        <p:spPr>
          <a:xfrm rot="5400000">
            <a:off x="1305560" y="4670425"/>
            <a:ext cx="607060" cy="647065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4636770" y="375475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4636770" y="498919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48535" y="3456305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Task 1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49170" y="469074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Task 2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80050" y="345630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Reduce number of mesh elements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14" name="图片 13" descr="QQ截图20211219214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6440" y="1175385"/>
            <a:ext cx="4164330" cy="19323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Task</a:t>
            </a:r>
            <a:endParaRPr lang="en-US" dirty="0"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42365" y="1912620"/>
            <a:ext cx="2201545" cy="1021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 </a:t>
            </a:r>
            <a:r>
              <a:rPr lang="en-US" sz="2800" b="1" dirty="0">
                <a:latin typeface="Helvetica" pitchFamily="2" charset="0"/>
                <a:cs typeface="+mn-ea"/>
                <a:sym typeface="+mn-lt"/>
              </a:rPr>
              <a:t>Remesh</a:t>
            </a:r>
            <a:endParaRPr lang="en-US" altLang="zh-CN" sz="2800" b="1" dirty="0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05655" y="2593340"/>
            <a:ext cx="3836670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保持顶点拓扑和几何信息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优化网格连接关系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5655" y="3827780"/>
            <a:ext cx="383667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保持顶点拓扑信息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优化顶点几何和网格连接关系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05655" y="5022215"/>
            <a:ext cx="383667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顶点重采样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优化网格连接关系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42365" y="3827780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lassification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9" name="右箭头 18"/>
          <p:cNvSpPr/>
          <p:nvPr/>
        </p:nvSpPr>
        <p:spPr>
          <a:xfrm rot="19320000">
            <a:off x="3651885" y="315277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3651885" y="411289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2280000">
            <a:off x="3566795" y="503745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5400000">
            <a:off x="1915160" y="327469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49105" y="2597150"/>
            <a:ext cx="2025650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Delaunay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349105" y="3827780"/>
            <a:ext cx="202565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Voronoi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49105" y="5022215"/>
            <a:ext cx="202565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Vertex 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R</a:t>
            </a:r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esampling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8567420" y="293433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8567420" y="416877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>
            <a:off x="8653780" y="5368290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zh-CN" sz="3200" b="1" dirty="0">
                <a:solidFill>
                  <a:srgbClr val="FFFFFF"/>
                </a:solidFill>
                <a:cs typeface="Arial" panose="020B0604020202020204" pitchFamily="34" charset="0"/>
                <a:sym typeface="+mn-lt"/>
              </a:rPr>
              <a:t>Algorithm</a:t>
            </a:r>
            <a:endParaRPr lang="en-US" altLang="zh-CN" sz="3200" b="1" dirty="0">
              <a:solidFill>
                <a:srgbClr val="FFFFFF"/>
              </a:solidFill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black-text-page_20158"/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dirty="0">
                <a:cs typeface="+mn-ea"/>
                <a:sym typeface="+mn-lt"/>
              </a:rPr>
              <a:t>Mesh Simplify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7395" y="1932305"/>
            <a:ext cx="5521325" cy="1160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 </a:t>
            </a:r>
            <a:r>
              <a:rPr lang="en-US" sz="2800" b="1" dirty="0">
                <a:latin typeface="Helvetica" pitchFamily="2" charset="0"/>
                <a:cs typeface="+mn-ea"/>
                <a:sym typeface="+mn-lt"/>
              </a:rPr>
              <a:t>Mesh Simplify</a:t>
            </a:r>
            <a:endParaRPr lang="en-US" altLang="zh-CN" sz="2800" b="1" dirty="0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48535" y="3456305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Task1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49170" y="469074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QA Systerm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80050" y="345630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Reduce number of mesh elements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80050" y="4654550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Maintain the overall shape at same time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4" name="直角上箭头 23"/>
          <p:cNvSpPr/>
          <p:nvPr/>
        </p:nvSpPr>
        <p:spPr>
          <a:xfrm rot="5400000">
            <a:off x="1305560" y="3435985"/>
            <a:ext cx="607060" cy="647065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直角上箭头 24"/>
          <p:cNvSpPr/>
          <p:nvPr/>
        </p:nvSpPr>
        <p:spPr>
          <a:xfrm rot="5400000">
            <a:off x="1305560" y="4670425"/>
            <a:ext cx="607060" cy="647065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4636770" y="375475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4636770" y="498919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48535" y="3456305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Task 1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49170" y="469074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Task 2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80050" y="345630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Reduce number of mesh elements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14" name="图片 13" descr="QQ截图20211219214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6440" y="1175385"/>
            <a:ext cx="4164330" cy="19323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80050" y="3456305"/>
            <a:ext cx="555307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Reduce number of mesh elements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Algorithm</a:t>
            </a:r>
            <a:r>
              <a:rPr lang="en-US" altLang="zh-CN" dirty="0">
                <a:cs typeface="Arial" panose="020B0604020202020204" pitchFamily="34" charset="0"/>
                <a:sym typeface="+mn-lt"/>
              </a:rPr>
              <a:t> -- </a:t>
            </a:r>
            <a:r>
              <a:rPr lang="en-US" dirty="0">
                <a:cs typeface="+mn-ea"/>
                <a:sym typeface="+mn-lt"/>
              </a:rPr>
              <a:t>Mesh Simplify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0755" y="1426845"/>
            <a:ext cx="555307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Incremental Decimation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19" name="图片 18" descr="QQ截图202112192206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1345" y="2615565"/>
            <a:ext cx="5701665" cy="1758950"/>
          </a:xfrm>
          <a:prstGeom prst="rect">
            <a:avLst/>
          </a:prstGeom>
        </p:spPr>
      </p:pic>
      <p:pic>
        <p:nvPicPr>
          <p:cNvPr id="21" name="图片 20" descr="QQ截图202112192209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81825" y="2615565"/>
            <a:ext cx="4801235" cy="28829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2" name="右箭头 21"/>
          <p:cNvSpPr/>
          <p:nvPr/>
        </p:nvSpPr>
        <p:spPr>
          <a:xfrm>
            <a:off x="5228590" y="3508375"/>
            <a:ext cx="1552575" cy="1987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0" name="图片 29" descr="QQ截图202112192212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60" y="4525645"/>
            <a:ext cx="5551170" cy="136334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2101215" y="3636645"/>
            <a:ext cx="2926715" cy="30861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770,&quot;width&quot;:8979}"/>
</p:tagLst>
</file>

<file path=ppt/tags/tag2.xml><?xml version="1.0" encoding="utf-8"?>
<p:tagLst xmlns:p="http://schemas.openxmlformats.org/presentationml/2006/main">
  <p:tag name="KSO_WM_UNIT_PLACING_PICTURE_USER_VIEWPORT" val="{&quot;height&quot;:4540,&quot;width&quot;:7561}"/>
</p:tagLst>
</file>

<file path=ppt/tags/tag3.xml><?xml version="1.0" encoding="utf-8"?>
<p:tagLst xmlns:p="http://schemas.openxmlformats.org/presentationml/2006/main">
  <p:tag name="KSO_WM_UNIT_PLACING_PICTURE_USER_VIEWPORT" val="{&quot;height&quot;:2770,&quot;width&quot;:8979}"/>
</p:tagLst>
</file>

<file path=ppt/tags/tag4.xml><?xml version="1.0" encoding="utf-8"?>
<p:tagLst xmlns:p="http://schemas.openxmlformats.org/presentationml/2006/main">
  <p:tag name="KSO_WM_UNIT_PLACING_PICTURE_USER_VIEWPORT" val="{&quot;height&quot;:4540,&quot;width&quot;:7561}"/>
</p:tagLst>
</file>

<file path=ppt/tags/tag5.xml><?xml version="1.0" encoding="utf-8"?>
<p:tagLst xmlns:p="http://schemas.openxmlformats.org/presentationml/2006/main">
  <p:tag name="KSO_WM_UNIT_PLACING_PICTURE_USER_VIEWPORT" val="{&quot;height&quot;:2770,&quot;width&quot;:8979}"/>
</p:tagLst>
</file>

<file path=ppt/tags/tag6.xml><?xml version="1.0" encoding="utf-8"?>
<p:tagLst xmlns:p="http://schemas.openxmlformats.org/presentationml/2006/main">
  <p:tag name="KSO_WM_UNIT_PLACING_PICTURE_USER_VIEWPORT" val="{&quot;height&quot;:4540,&quot;width&quot;:7561}"/>
</p:tagLst>
</file>

<file path=ppt/tags/tag7.xml><?xml version="1.0" encoding="utf-8"?>
<p:tagLst xmlns:p="http://schemas.openxmlformats.org/presentationml/2006/main">
  <p:tag name="KSO_WM_UNIT_PLACING_PICTURE_USER_VIEWPORT" val="{&quot;height&quot;:3135,&quot;width&quot;:13485}"/>
</p:tagLst>
</file>

<file path=ppt/tags/tag8.xml><?xml version="1.0" encoding="utf-8"?>
<p:tagLst xmlns:p="http://schemas.openxmlformats.org/presentationml/2006/main">
  <p:tag name="KSO_WM_UNIT_PLACING_PICTURE_USER_VIEWPORT" val="{&quot;height&quot;:3135,&quot;width&quot;:13485}"/>
</p:tagLst>
</file>

<file path=ppt/tags/tag9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3035</Words>
  <Application>WPS 演示</Application>
  <PresentationFormat>宽屏</PresentationFormat>
  <Paragraphs>407</Paragraphs>
  <Slides>36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Arial</vt:lpstr>
      <vt:lpstr>宋体</vt:lpstr>
      <vt:lpstr>Wingdings</vt:lpstr>
      <vt:lpstr>Helvetica Regular</vt:lpstr>
      <vt:lpstr>ESRI AMFM Electric</vt:lpstr>
      <vt:lpstr>微软雅黑</vt:lpstr>
      <vt:lpstr>Helvetica</vt:lpstr>
      <vt:lpstr>黑体</vt:lpstr>
      <vt:lpstr>Arial Unicode MS</vt:lpstr>
      <vt:lpstr>等线</vt:lpstr>
      <vt:lpstr>Office 主题​​</vt:lpstr>
      <vt:lpstr>1_OfficePLUS</vt:lpstr>
      <vt:lpstr>PowerPoint 演示文稿</vt:lpstr>
      <vt:lpstr>PowerPoint 演示文稿</vt:lpstr>
      <vt:lpstr>PowerPoint 演示文稿</vt:lpstr>
      <vt:lpstr>Task</vt:lpstr>
      <vt:lpstr>Task</vt:lpstr>
      <vt:lpstr>Task</vt:lpstr>
      <vt:lpstr>PowerPoint 演示文稿</vt:lpstr>
      <vt:lpstr>Algorithm -- Mesh Simplify</vt:lpstr>
      <vt:lpstr>Algorithm -- Mesh Simplify</vt:lpstr>
      <vt:lpstr>Algorithm -- Mesh Simplify</vt:lpstr>
      <vt:lpstr>Algorithm -- Mesh Simplify</vt:lpstr>
      <vt:lpstr>Algorithm -- Mesh Simplify</vt:lpstr>
      <vt:lpstr>Algorithm -- Mesh Simplify</vt:lpstr>
      <vt:lpstr>Algorithm -- Mesh Simplify</vt:lpstr>
      <vt:lpstr>Algorithm -- Mesh Simplify</vt:lpstr>
      <vt:lpstr>Algorithm -- Mesh Simplify</vt:lpstr>
      <vt:lpstr>Algorithm -- Mesh Simplify</vt:lpstr>
      <vt:lpstr>Algorithm -- Mesh Simplify</vt:lpstr>
      <vt:lpstr>Algorithm -- Remesh</vt:lpstr>
      <vt:lpstr>Algorithm -- Remesh</vt:lpstr>
      <vt:lpstr>Algorithm -- Remesh</vt:lpstr>
      <vt:lpstr>Algorithm -- Remesh</vt:lpstr>
      <vt:lpstr>Algorithm -- Remesh</vt:lpstr>
      <vt:lpstr>Algorithm -- Remesh</vt:lpstr>
      <vt:lpstr>Algorithm -- Remesh</vt:lpstr>
      <vt:lpstr>Algorithm -- Remesh</vt:lpstr>
      <vt:lpstr>Algorithm -- Remesh</vt:lpstr>
      <vt:lpstr>Algorithm -- Remesh</vt:lpstr>
      <vt:lpstr>Algorithm -- Remesh</vt:lpstr>
      <vt:lpstr>PowerPoint 演示文稿</vt:lpstr>
      <vt:lpstr>Result</vt:lpstr>
      <vt:lpstr>Result</vt:lpstr>
      <vt:lpstr>Result</vt:lpstr>
      <vt:lpstr>Result</vt:lpstr>
      <vt:lpstr>Result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Jona rch o_O</cp:lastModifiedBy>
  <cp:revision>3323</cp:revision>
  <dcterms:created xsi:type="dcterms:W3CDTF">2018-12-16T05:38:00Z</dcterms:created>
  <dcterms:modified xsi:type="dcterms:W3CDTF">2021-12-20T03:04:58Z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AF7F1450784B4431AA00CA37CDAFF920</vt:lpwstr>
  </property>
  <property fmtid="{D5CDD505-2E9C-101B-9397-08002B2CF9AE}" pid="12" name="KSOProductBuildVer">
    <vt:lpwstr>2052-11.1.0.11115</vt:lpwstr>
  </property>
</Properties>
</file>